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0"/>
  </p:notesMasterIdLst>
  <p:sldIdLst>
    <p:sldId id="262" r:id="rId2"/>
    <p:sldId id="263" r:id="rId3"/>
    <p:sldId id="266" r:id="rId4"/>
    <p:sldId id="267" r:id="rId5"/>
    <p:sldId id="264" r:id="rId6"/>
    <p:sldId id="265" r:id="rId7"/>
    <p:sldId id="268" r:id="rId8"/>
    <p:sldId id="27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7384" autoAdjust="0"/>
  </p:normalViewPr>
  <p:slideViewPr>
    <p:cSldViewPr>
      <p:cViewPr varScale="1">
        <p:scale>
          <a:sx n="114" d="100"/>
          <a:sy n="114"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C76BBE-9494-4A7E-A5C0-AE612F474470}" type="datetimeFigureOut">
              <a:rPr lang="en-US" smtClean="0"/>
              <a:t>8/24/2016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BEECA-8708-44EE-ACBF-DD11C2FC58AC}" type="slidenum">
              <a:rPr lang="en-US" smtClean="0"/>
              <a:t>‹#›</a:t>
            </a:fld>
            <a:endParaRPr lang="en-US"/>
          </a:p>
        </p:txBody>
      </p:sp>
    </p:spTree>
    <p:extLst>
      <p:ext uri="{BB962C8B-B14F-4D97-AF65-F5344CB8AC3E}">
        <p14:creationId xmlns:p14="http://schemas.microsoft.com/office/powerpoint/2010/main" val="3276586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ABEECA-8708-44EE-ACBF-DD11C2FC58AC}" type="slidenum">
              <a:rPr lang="en-US" smtClean="0"/>
              <a:t>7</a:t>
            </a:fld>
            <a:endParaRPr lang="en-US"/>
          </a:p>
        </p:txBody>
      </p:sp>
    </p:spTree>
    <p:extLst>
      <p:ext uri="{BB962C8B-B14F-4D97-AF65-F5344CB8AC3E}">
        <p14:creationId xmlns:p14="http://schemas.microsoft.com/office/powerpoint/2010/main" val="244544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308140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2113051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241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3228804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5754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390960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4145158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205172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337323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A88DEA-7D5A-47BA-B60F-DF59C0962A5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322048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A88DEA-7D5A-47BA-B60F-DF59C0962A59}"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331812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A88DEA-7D5A-47BA-B60F-DF59C0962A59}" type="datetimeFigureOut">
              <a:rPr lang="en-US" smtClean="0"/>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258188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A88DEA-7D5A-47BA-B60F-DF59C0962A59}" type="datetimeFigureOut">
              <a:rPr lang="en-US" smtClean="0"/>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40283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88DEA-7D5A-47BA-B60F-DF59C0962A59}" type="datetimeFigureOut">
              <a:rPr lang="en-US" smtClean="0"/>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37079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9A88DEA-7D5A-47BA-B60F-DF59C0962A59}"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471452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9A88DEA-7D5A-47BA-B60F-DF59C0962A59}"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0F5B-6F8E-489B-A4D5-EFD745C04DCD}" type="slidenum">
              <a:rPr lang="en-US" smtClean="0"/>
              <a:t>‹#›</a:t>
            </a:fld>
            <a:endParaRPr lang="en-US"/>
          </a:p>
        </p:txBody>
      </p:sp>
    </p:spTree>
    <p:extLst>
      <p:ext uri="{BB962C8B-B14F-4D97-AF65-F5344CB8AC3E}">
        <p14:creationId xmlns:p14="http://schemas.microsoft.com/office/powerpoint/2010/main" val="150093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A88DEA-7D5A-47BA-B60F-DF59C0962A59}" type="datetimeFigureOut">
              <a:rPr lang="en-US" smtClean="0"/>
              <a:t>8/24/2016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C850F5B-6F8E-489B-A4D5-EFD745C04DCD}" type="slidenum">
              <a:rPr lang="en-US" smtClean="0"/>
              <a:t>‹#›</a:t>
            </a:fld>
            <a:endParaRPr lang="en-US"/>
          </a:p>
        </p:txBody>
      </p:sp>
    </p:spTree>
    <p:extLst>
      <p:ext uri="{BB962C8B-B14F-4D97-AF65-F5344CB8AC3E}">
        <p14:creationId xmlns:p14="http://schemas.microsoft.com/office/powerpoint/2010/main" val="2006471070"/>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043" y="152400"/>
            <a:ext cx="8077200" cy="1981200"/>
          </a:xfrm>
        </p:spPr>
        <p:txBody>
          <a:bodyPr>
            <a:normAutofit fontScale="90000"/>
          </a:bodyPr>
          <a:lstStyle/>
          <a:p>
            <a:pPr marL="114300" lvl="0" algn="ctr">
              <a:spcBef>
                <a:spcPct val="20000"/>
              </a:spcBef>
              <a:buClr>
                <a:srgbClr val="FE8637"/>
              </a:buClr>
            </a:pPr>
            <a:br>
              <a:rPr lang="en-US" sz="4000" dirty="0">
                <a:solidFill>
                  <a:schemeClr val="tx1"/>
                </a:solidFill>
                <a:latin typeface="Book Antiqua" panose="02040602050305030304" pitchFamily="18" charset="0"/>
              </a:rPr>
            </a:br>
            <a:r>
              <a:rPr lang="en-US" sz="3600" b="1" dirty="0">
                <a:solidFill>
                  <a:schemeClr val="tx1"/>
                </a:solidFill>
                <a:latin typeface="Book Antiqua" panose="02040602050305030304" pitchFamily="18" charset="0"/>
              </a:rPr>
              <a:t>Impairment Issues &amp; The ARDC:</a:t>
            </a:r>
            <a:br>
              <a:rPr lang="en-US" sz="3600" b="1" dirty="0">
                <a:solidFill>
                  <a:schemeClr val="tx1"/>
                </a:solidFill>
                <a:latin typeface="Book Antiqua" panose="02040602050305030304" pitchFamily="18" charset="0"/>
              </a:rPr>
            </a:br>
            <a:r>
              <a:rPr lang="en-US" sz="3600" b="1" dirty="0">
                <a:solidFill>
                  <a:schemeClr val="tx1"/>
                </a:solidFill>
                <a:latin typeface="Book Antiqua" panose="02040602050305030304" pitchFamily="18" charset="0"/>
              </a:rPr>
              <a:t>Avoiding Disciplinary Problems</a:t>
            </a:r>
            <a:br>
              <a:rPr lang="en-US" sz="4000" dirty="0">
                <a:solidFill>
                  <a:schemeClr val="tx1"/>
                </a:solidFill>
                <a:latin typeface="Book Antiqua" panose="02040602050305030304" pitchFamily="18" charset="0"/>
              </a:rPr>
            </a:br>
            <a:r>
              <a:rPr lang="en-US" sz="800" spc="0" dirty="0">
                <a:latin typeface="Arial" panose="020B0604020202020204" pitchFamily="34" charset="0"/>
                <a:ea typeface="+mn-ea"/>
                <a:cs typeface="Arial" panose="020B0604020202020204" pitchFamily="34" charset="0"/>
              </a:rPr>
              <a:t>____________________________________________________________________________________________________________________________</a:t>
            </a:r>
            <a:br>
              <a:rPr lang="en-US" sz="1800" spc="0" dirty="0">
                <a:solidFill>
                  <a:prstClr val="black"/>
                </a:solidFill>
                <a:latin typeface="Arial" panose="020B0604020202020204" pitchFamily="34" charset="0"/>
                <a:ea typeface="+mn-ea"/>
                <a:cs typeface="Arial" panose="020B0604020202020204" pitchFamily="34" charset="0"/>
              </a:rPr>
            </a:br>
            <a:endParaRPr lang="en-US" sz="4000" dirty="0">
              <a:solidFill>
                <a:schemeClr val="tx1"/>
              </a:solidFill>
              <a:latin typeface="Book Antiqua" panose="02040602050305030304" pitchFamily="18" charset="0"/>
            </a:endParaRPr>
          </a:p>
        </p:txBody>
      </p:sp>
      <p:sp>
        <p:nvSpPr>
          <p:cNvPr id="3" name="Content Placeholder 2"/>
          <p:cNvSpPr>
            <a:spLocks noGrp="1"/>
          </p:cNvSpPr>
          <p:nvPr>
            <p:ph idx="1"/>
          </p:nvPr>
        </p:nvSpPr>
        <p:spPr>
          <a:xfrm>
            <a:off x="533400" y="1905000"/>
            <a:ext cx="6554867" cy="2396070"/>
          </a:xfrm>
        </p:spPr>
        <p:txBody>
          <a:bodyPr/>
          <a:lstStyle/>
          <a:p>
            <a:pPr marL="114300" indent="0" algn="ctr">
              <a:buNone/>
            </a:pPr>
            <a:r>
              <a:rPr lang="en-US" sz="2000" b="1" dirty="0">
                <a:solidFill>
                  <a:schemeClr val="tx1"/>
                </a:solidFill>
                <a:latin typeface="Book Antiqua" panose="02040602050305030304" pitchFamily="18" charset="0"/>
                <a:cs typeface="Arial" panose="020B0604020202020204" pitchFamily="34" charset="0"/>
              </a:rPr>
              <a:t>                        Stephanie L. Stewart</a:t>
            </a:r>
            <a:r>
              <a:rPr lang="en-US" sz="1600" b="1" dirty="0">
                <a:solidFill>
                  <a:schemeClr val="tx1"/>
                </a:solidFill>
                <a:latin typeface="Arial" panose="020B0604020202020204" pitchFamily="34" charset="0"/>
                <a:cs typeface="Arial" panose="020B0604020202020204" pitchFamily="34" charset="0"/>
              </a:rPr>
              <a:t>      </a:t>
            </a:r>
          </a:p>
          <a:p>
            <a:pPr marL="114300" indent="0" algn="ctr">
              <a:buNone/>
            </a:pPr>
            <a:r>
              <a:rPr lang="en-US" sz="1600" b="1" dirty="0">
                <a:solidFill>
                  <a:schemeClr val="tx1"/>
                </a:solidFill>
                <a:latin typeface="Book Antiqua" panose="02040602050305030304" pitchFamily="18" charset="0"/>
                <a:cs typeface="Arial" panose="020B0604020202020204" pitchFamily="34" charset="0"/>
              </a:rPr>
              <a:t>                               T - 312.763.6225 (Direct)</a:t>
            </a:r>
          </a:p>
          <a:p>
            <a:pPr marL="114300" indent="0" algn="ctr">
              <a:buNone/>
            </a:pPr>
            <a:r>
              <a:rPr lang="en-US" sz="1600" b="1" dirty="0">
                <a:solidFill>
                  <a:schemeClr val="tx1"/>
                </a:solidFill>
                <a:latin typeface="Book Antiqua" panose="02040602050305030304" pitchFamily="18" charset="0"/>
                <a:cs typeface="Arial" panose="020B0604020202020204" pitchFamily="34" charset="0"/>
              </a:rPr>
              <a:t>                             Email: sstewart@meyerlex.com</a:t>
            </a:r>
            <a:endParaRPr lang="en-US" sz="1050" b="1" dirty="0">
              <a:solidFill>
                <a:schemeClr val="tx1"/>
              </a:solidFill>
            </a:endParaRPr>
          </a:p>
          <a:p>
            <a:pPr marL="114300" indent="0">
              <a:buNone/>
            </a:pPr>
            <a:endParaRPr lang="en-US" sz="1050" dirty="0"/>
          </a:p>
        </p:txBody>
      </p:sp>
      <p:pic>
        <p:nvPicPr>
          <p:cNvPr id="6" name="Picture 2" descr="Image result for attorney proble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130519"/>
            <a:ext cx="261937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ttorney proble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635" y="4105226"/>
            <a:ext cx="2407766" cy="17430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attorney proble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4216" y="4112370"/>
            <a:ext cx="1888525" cy="172878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p:nvPr/>
        </p:nvPicPr>
        <p:blipFill rotWithShape="1">
          <a:blip r:embed="rId5">
            <a:extLst>
              <a:ext uri="{28A0092B-C50C-407E-A947-70E740481C1C}">
                <a14:useLocalDpi xmlns:a14="http://schemas.microsoft.com/office/drawing/2010/main" val="0"/>
              </a:ext>
            </a:extLst>
          </a:blip>
          <a:srcRect r="73985"/>
          <a:stretch/>
        </p:blipFill>
        <p:spPr bwMode="auto">
          <a:xfrm>
            <a:off x="3574190" y="3126804"/>
            <a:ext cx="1970906" cy="5607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2451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275" fill="hold">
                                          <p:stCondLst>
                                            <p:cond delay="0"/>
                                          </p:stCondLst>
                                        </p:cTn>
                                        <p:tgtEl>
                                          <p:spTgt spid="6"/>
                                        </p:tgtEl>
                                        <p:attrNameLst>
                                          <p:attrName>r</p:attrName>
                                        </p:attrNameLst>
                                      </p:cBhvr>
                                    </p:animRot>
                                    <p:animRot by="-240000">
                                      <p:cBhvr>
                                        <p:cTn id="7" dur="550" fill="hold">
                                          <p:stCondLst>
                                            <p:cond delay="550"/>
                                          </p:stCondLst>
                                        </p:cTn>
                                        <p:tgtEl>
                                          <p:spTgt spid="6"/>
                                        </p:tgtEl>
                                        <p:attrNameLst>
                                          <p:attrName>r</p:attrName>
                                        </p:attrNameLst>
                                      </p:cBhvr>
                                    </p:animRot>
                                    <p:animRot by="240000">
                                      <p:cBhvr>
                                        <p:cTn id="8" dur="550" fill="hold">
                                          <p:stCondLst>
                                            <p:cond delay="1100"/>
                                          </p:stCondLst>
                                        </p:cTn>
                                        <p:tgtEl>
                                          <p:spTgt spid="6"/>
                                        </p:tgtEl>
                                        <p:attrNameLst>
                                          <p:attrName>r</p:attrName>
                                        </p:attrNameLst>
                                      </p:cBhvr>
                                    </p:animRot>
                                    <p:animRot by="-240000">
                                      <p:cBhvr>
                                        <p:cTn id="9" dur="550" fill="hold">
                                          <p:stCondLst>
                                            <p:cond delay="1650"/>
                                          </p:stCondLst>
                                        </p:cTn>
                                        <p:tgtEl>
                                          <p:spTgt spid="6"/>
                                        </p:tgtEl>
                                        <p:attrNameLst>
                                          <p:attrName>r</p:attrName>
                                        </p:attrNameLst>
                                      </p:cBhvr>
                                    </p:animRot>
                                    <p:animRot by="120000">
                                      <p:cBhvr>
                                        <p:cTn id="10" dur="550" fill="hold">
                                          <p:stCondLst>
                                            <p:cond delay="220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2500" tmFilter="0, 0; .2, .5; .8, .5; 1, 0"/>
                                        <p:tgtEl>
                                          <p:spTgt spid="1028"/>
                                        </p:tgtEl>
                                      </p:cBhvr>
                                    </p:animEffect>
                                    <p:animScale>
                                      <p:cBhvr>
                                        <p:cTn id="15" dur="1250" autoRev="1" fill="hold"/>
                                        <p:tgtEl>
                                          <p:spTgt spid="1028"/>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nodeType="clickEffect">
                                  <p:stCondLst>
                                    <p:cond delay="0"/>
                                  </p:stCondLst>
                                  <p:childTnLst>
                                    <p:animRot by="21600000">
                                      <p:cBhvr>
                                        <p:cTn id="19" dur="2500" fill="hold"/>
                                        <p:tgtEl>
                                          <p:spTgt spid="10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1524000"/>
          </a:xfrm>
        </p:spPr>
        <p:txBody>
          <a:bodyPr>
            <a:normAutofit fontScale="90000"/>
          </a:bodyPr>
          <a:lstStyle/>
          <a:p>
            <a:pPr algn="ctr"/>
            <a:r>
              <a:rPr lang="en-US" sz="4550" b="1" dirty="0">
                <a:solidFill>
                  <a:schemeClr val="tx1"/>
                </a:solidFill>
                <a:latin typeface="Book Antiqua" panose="02040602050305030304" pitchFamily="18" charset="0"/>
              </a:rPr>
              <a:t>A Look at Statistics: Where do the Problems Arise?</a:t>
            </a:r>
            <a:br>
              <a:rPr lang="en-US" sz="4550" dirty="0">
                <a:solidFill>
                  <a:schemeClr val="tx1"/>
                </a:solidFill>
                <a:latin typeface="Book Antiqua" panose="02040602050305030304" pitchFamily="18" charset="0"/>
              </a:rPr>
            </a:br>
            <a:r>
              <a:rPr lang="en-US" sz="900" dirty="0">
                <a:solidFill>
                  <a:schemeClr val="tx1"/>
                </a:solidFill>
                <a:latin typeface="Book Antiqua" panose="02040602050305030304" pitchFamily="18" charset="0"/>
              </a:rPr>
              <a:t>_____________________________________________________________________________________________________________________________________________________________</a:t>
            </a:r>
          </a:p>
        </p:txBody>
      </p:sp>
      <p:sp>
        <p:nvSpPr>
          <p:cNvPr id="3" name="Content Placeholder 2"/>
          <p:cNvSpPr>
            <a:spLocks noGrp="1"/>
          </p:cNvSpPr>
          <p:nvPr>
            <p:ph idx="1"/>
          </p:nvPr>
        </p:nvSpPr>
        <p:spPr>
          <a:xfrm>
            <a:off x="1199316" y="2133600"/>
            <a:ext cx="6554867" cy="3920070"/>
          </a:xfrm>
        </p:spPr>
        <p:txBody>
          <a:bodyPr>
            <a:normAutofit fontScale="85000" lnSpcReduction="20000"/>
          </a:bodyPr>
          <a:lstStyle/>
          <a:p>
            <a:pPr marL="114300" indent="0" algn="ctr">
              <a:buNone/>
            </a:pPr>
            <a:r>
              <a:rPr lang="en-US" sz="3600" dirty="0">
                <a:latin typeface="Book Antiqua" panose="02040602050305030304" pitchFamily="18" charset="0"/>
              </a:rPr>
              <a:t> </a:t>
            </a:r>
            <a:r>
              <a:rPr lang="en-US" sz="3600" b="1" dirty="0">
                <a:solidFill>
                  <a:schemeClr val="tx1"/>
                </a:solidFill>
                <a:latin typeface="Book Antiqua" panose="02040602050305030304" pitchFamily="18" charset="0"/>
              </a:rPr>
              <a:t>Disciplinary Complaints </a:t>
            </a:r>
          </a:p>
          <a:p>
            <a:pPr marL="114300" indent="0" algn="ctr">
              <a:buNone/>
            </a:pPr>
            <a:r>
              <a:rPr lang="en-US" sz="3600" b="1" dirty="0">
                <a:solidFill>
                  <a:schemeClr val="tx1"/>
                </a:solidFill>
                <a:latin typeface="Book Antiqua" panose="02040602050305030304" pitchFamily="18" charset="0"/>
              </a:rPr>
              <a:t>ARDC Annual Report 2015</a:t>
            </a:r>
          </a:p>
          <a:p>
            <a:pPr marL="114300" indent="0" algn="ctr">
              <a:buNone/>
            </a:pPr>
            <a:endParaRPr lang="en-US" sz="3600" dirty="0">
              <a:latin typeface="Book Antiqua" panose="02040602050305030304" pitchFamily="18" charset="0"/>
            </a:endParaRPr>
          </a:p>
          <a:p>
            <a:pPr marL="114300" indent="0" algn="ctr">
              <a:buNone/>
            </a:pPr>
            <a:endParaRPr lang="en-US" sz="3600" dirty="0">
              <a:latin typeface="Book Antiqua" panose="02040602050305030304" pitchFamily="18" charset="0"/>
            </a:endParaRPr>
          </a:p>
          <a:p>
            <a:pPr marL="114300" indent="0" algn="ctr">
              <a:buNone/>
            </a:pPr>
            <a:endParaRPr lang="en-US" sz="3600" dirty="0">
              <a:latin typeface="Book Antiqua" panose="02040602050305030304" pitchFamily="18" charset="0"/>
            </a:endParaRPr>
          </a:p>
          <a:p>
            <a:pPr marL="114300" indent="0" algn="ctr">
              <a:buNone/>
            </a:pPr>
            <a:endParaRPr lang="en-US" sz="3600" dirty="0">
              <a:latin typeface="Book Antiqua" panose="02040602050305030304" pitchFamily="18" charset="0"/>
            </a:endParaRPr>
          </a:p>
          <a:p>
            <a:pPr marL="114300" indent="0" algn="ctr">
              <a:buNone/>
            </a:pPr>
            <a:r>
              <a:rPr lang="en-US" sz="3600" b="1" dirty="0">
                <a:solidFill>
                  <a:schemeClr val="tx1"/>
                </a:solidFill>
                <a:latin typeface="Book Antiqua" panose="02040602050305030304" pitchFamily="18" charset="0"/>
              </a:rPr>
              <a:t>There were 5,648 investigations and 125 lawyers were sanctioned.</a:t>
            </a:r>
          </a:p>
        </p:txBody>
      </p:sp>
      <p:pic>
        <p:nvPicPr>
          <p:cNvPr id="5" name="Picture 4" descr="http://longislandbankruptcyblog.com/wp-content/uploads/2007/03/attorney-scale-718797.jpg"/>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352800"/>
            <a:ext cx="2857500" cy="1733550"/>
          </a:xfrm>
          <a:prstGeom prst="rect">
            <a:avLst/>
          </a:prstGeom>
          <a:noFill/>
          <a:ln>
            <a:noFill/>
          </a:ln>
        </p:spPr>
      </p:pic>
    </p:spTree>
    <p:extLst>
      <p:ext uri="{BB962C8B-B14F-4D97-AF65-F5344CB8AC3E}">
        <p14:creationId xmlns:p14="http://schemas.microsoft.com/office/powerpoint/2010/main" val="271317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96275" cy="1912039"/>
          </a:xfrm>
        </p:spPr>
        <p:txBody>
          <a:bodyPr>
            <a:normAutofit/>
          </a:bodyPr>
          <a:lstStyle/>
          <a:p>
            <a:pPr algn="ctr"/>
            <a:r>
              <a:rPr lang="en-US" b="1" dirty="0">
                <a:solidFill>
                  <a:schemeClr val="tx1"/>
                </a:solidFill>
                <a:latin typeface="Book Antiqua" panose="02040602050305030304" pitchFamily="18" charset="0"/>
              </a:rPr>
              <a:t>Impact of Substance Abuse/Mental Health Issues </a:t>
            </a:r>
          </a:p>
        </p:txBody>
      </p:sp>
      <p:sp>
        <p:nvSpPr>
          <p:cNvPr id="3" name="Content Placeholder 2"/>
          <p:cNvSpPr>
            <a:spLocks noGrp="1"/>
          </p:cNvSpPr>
          <p:nvPr>
            <p:ph idx="1"/>
          </p:nvPr>
        </p:nvSpPr>
        <p:spPr>
          <a:xfrm>
            <a:off x="685800" y="1295400"/>
            <a:ext cx="7620000" cy="2113005"/>
          </a:xfrm>
        </p:spPr>
        <p:txBody>
          <a:bodyPr>
            <a:normAutofit/>
          </a:bodyPr>
          <a:lstStyle/>
          <a:p>
            <a:pPr marL="114300" indent="0" algn="ctr">
              <a:buNone/>
            </a:pPr>
            <a:r>
              <a:rPr lang="en-US" sz="1400" b="1" dirty="0">
                <a:solidFill>
                  <a:schemeClr val="tx1"/>
                </a:solidFill>
              </a:rPr>
              <a:t>___________________________________________________________________</a:t>
            </a:r>
          </a:p>
          <a:p>
            <a:pPr algn="ctr"/>
            <a:r>
              <a:rPr lang="en-US" sz="3600" b="1" dirty="0">
                <a:solidFill>
                  <a:schemeClr val="tx1"/>
                </a:solidFill>
                <a:latin typeface="Book Antiqua" panose="02040602050305030304" pitchFamily="18" charset="0"/>
              </a:rPr>
              <a:t>27% of all sanctioned lawyers had one or more identified substance abuse or mental impairment issue</a:t>
            </a:r>
          </a:p>
        </p:txBody>
      </p:sp>
      <p:pic>
        <p:nvPicPr>
          <p:cNvPr id="3074" name="Picture 2" descr="http://www.mndisabilitylaw.com/wp-content/uploads/2015/01/Acohol2-300x28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545" y="3657600"/>
            <a:ext cx="2857500" cy="274319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medicalmalpracticelawyer.center/files/2015/05/priority-mental-health-329644-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713205"/>
            <a:ext cx="2857500" cy="26875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www.inhouseblog.com/wp-content/uploads/2014/08/ebbfee85c729ae59dc3ac74f_150_depression.jpg"/>
          <p:cNvPicPr/>
          <p:nvPr/>
        </p:nvPicPr>
        <p:blipFill>
          <a:blip r:embed="rId4">
            <a:extLst>
              <a:ext uri="{28A0092B-C50C-407E-A947-70E740481C1C}">
                <a14:useLocalDpi xmlns:a14="http://schemas.microsoft.com/office/drawing/2010/main" val="0"/>
              </a:ext>
            </a:extLst>
          </a:blip>
          <a:srcRect/>
          <a:stretch>
            <a:fillRect/>
          </a:stretch>
        </p:blipFill>
        <p:spPr bwMode="auto">
          <a:xfrm>
            <a:off x="6705600" y="3733800"/>
            <a:ext cx="2047875" cy="2666999"/>
          </a:xfrm>
          <a:prstGeom prst="rect">
            <a:avLst/>
          </a:prstGeom>
          <a:noFill/>
          <a:ln>
            <a:noFill/>
          </a:ln>
        </p:spPr>
      </p:pic>
    </p:spTree>
    <p:extLst>
      <p:ext uri="{BB962C8B-B14F-4D97-AF65-F5344CB8AC3E}">
        <p14:creationId xmlns:p14="http://schemas.microsoft.com/office/powerpoint/2010/main" val="58133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3076"/>
                                        </p:tgtEl>
                                      </p:cBhvr>
                                    </p:animEffect>
                                    <p:animScale>
                                      <p:cBhvr>
                                        <p:cTn id="7" dur="250" autoRev="1" fill="hold"/>
                                        <p:tgtEl>
                                          <p:spTgt spid="3076"/>
                                        </p:tgtEl>
                                      </p:cBhvr>
                                      <p:by x="105000" y="105000"/>
                                    </p:animScale>
                                  </p:childTnLst>
                                </p:cTn>
                              </p:par>
                              <p:par>
                                <p:cTn id="8" presetID="8" presetClass="emph" presetSubtype="0" fill="hold" nodeType="withEffect">
                                  <p:stCondLst>
                                    <p:cond delay="0"/>
                                  </p:stCondLst>
                                  <p:childTnLst>
                                    <p:animRot by="21600000">
                                      <p:cBhvr>
                                        <p:cTn id="9" dur="2000" fill="hold"/>
                                        <p:tgtEl>
                                          <p:spTgt spid="307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325562"/>
          </a:xfrm>
        </p:spPr>
        <p:txBody>
          <a:bodyPr>
            <a:normAutofit fontScale="90000"/>
          </a:bodyPr>
          <a:lstStyle/>
          <a:p>
            <a:pPr algn="ctr"/>
            <a:r>
              <a:rPr lang="en-US" sz="3600" b="1" dirty="0">
                <a:solidFill>
                  <a:schemeClr val="tx1"/>
                </a:solidFill>
                <a:latin typeface="Book Antiqua" panose="02040602050305030304" pitchFamily="18" charset="0"/>
              </a:rPr>
              <a:t>Impairments Identified for Lawyers Disciplined in 2015, </a:t>
            </a:r>
            <a:br>
              <a:rPr lang="en-US" sz="3600" b="1" dirty="0">
                <a:solidFill>
                  <a:schemeClr val="tx1"/>
                </a:solidFill>
                <a:latin typeface="Book Antiqua" panose="02040602050305030304" pitchFamily="18" charset="0"/>
              </a:rPr>
            </a:br>
            <a:r>
              <a:rPr lang="en-US" sz="3600" b="1" dirty="0">
                <a:solidFill>
                  <a:schemeClr val="tx1"/>
                </a:solidFill>
                <a:latin typeface="Book Antiqua" panose="02040602050305030304" pitchFamily="18" charset="0"/>
              </a:rPr>
              <a:t>by Practice Setting</a:t>
            </a:r>
          </a:p>
        </p:txBody>
      </p:sp>
      <p:pic>
        <p:nvPicPr>
          <p:cNvPr id="4" name="Content Placeholder 3"/>
          <p:cNvPicPr>
            <a:picLocks noGrp="1" noChangeAspect="1"/>
          </p:cNvPicPr>
          <p:nvPr>
            <p:ph idx="1"/>
          </p:nvPr>
        </p:nvPicPr>
        <p:blipFill>
          <a:blip r:embed="rId2"/>
          <a:stretch>
            <a:fillRect/>
          </a:stretch>
        </p:blipFill>
        <p:spPr>
          <a:xfrm>
            <a:off x="1021113" y="2160588"/>
            <a:ext cx="5525387" cy="3881437"/>
          </a:xfrm>
          <a:prstGeom prst="rect">
            <a:avLst/>
          </a:prstGeom>
        </p:spPr>
      </p:pic>
    </p:spTree>
    <p:extLst>
      <p:ext uri="{BB962C8B-B14F-4D97-AF65-F5344CB8AC3E}">
        <p14:creationId xmlns:p14="http://schemas.microsoft.com/office/powerpoint/2010/main" val="324540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6554867" cy="1524000"/>
          </a:xfrm>
        </p:spPr>
        <p:txBody>
          <a:bodyPr/>
          <a:lstStyle/>
          <a:p>
            <a:pPr algn="ctr"/>
            <a:r>
              <a:rPr lang="en-US" b="1" dirty="0">
                <a:solidFill>
                  <a:schemeClr val="tx1"/>
                </a:solidFill>
                <a:latin typeface="Book Antiqua" panose="02040602050305030304" pitchFamily="18" charset="0"/>
              </a:rPr>
              <a:t>Nature of the Complaint </a:t>
            </a:r>
          </a:p>
        </p:txBody>
      </p:sp>
      <p:sp>
        <p:nvSpPr>
          <p:cNvPr id="3" name="Content Placeholder 2"/>
          <p:cNvSpPr>
            <a:spLocks noGrp="1"/>
          </p:cNvSpPr>
          <p:nvPr>
            <p:ph idx="1"/>
          </p:nvPr>
        </p:nvSpPr>
        <p:spPr>
          <a:xfrm>
            <a:off x="686633" y="152400"/>
            <a:ext cx="7620000" cy="4471651"/>
          </a:xfrm>
        </p:spPr>
        <p:txBody>
          <a:bodyPr>
            <a:normAutofit/>
          </a:bodyPr>
          <a:lstStyle/>
          <a:p>
            <a:pPr marL="114300" indent="0" algn="ctr">
              <a:buNone/>
            </a:pPr>
            <a:r>
              <a:rPr lang="en-US" sz="1400" dirty="0">
                <a:solidFill>
                  <a:schemeClr val="tx1"/>
                </a:solidFill>
                <a:latin typeface="Book Antiqua" panose="02040602050305030304" pitchFamily="18" charset="0"/>
              </a:rPr>
              <a:t>__________________________________________________________________________________</a:t>
            </a:r>
          </a:p>
          <a:p>
            <a:pPr algn="ctr"/>
            <a:endParaRPr lang="en-US" sz="3200" b="1" dirty="0">
              <a:solidFill>
                <a:schemeClr val="tx1"/>
              </a:solidFill>
              <a:latin typeface="Book Antiqua" panose="02040602050305030304" pitchFamily="18" charset="0"/>
            </a:endParaRPr>
          </a:p>
          <a:p>
            <a:pPr algn="ctr"/>
            <a:r>
              <a:rPr lang="en-US" sz="3200" b="1" dirty="0">
                <a:solidFill>
                  <a:schemeClr val="tx1"/>
                </a:solidFill>
                <a:latin typeface="Book Antiqua" panose="02040602050305030304" pitchFamily="18" charset="0"/>
              </a:rPr>
              <a:t>54% of all grievances involve issues of poor attorney-client relations, neglect of a client matter (39%), or failure to communicate with a client (15%).</a:t>
            </a:r>
          </a:p>
        </p:txBody>
      </p:sp>
      <p:pic>
        <p:nvPicPr>
          <p:cNvPr id="2050" name="Picture 2" descr="http://s3.amazonaws.com/media.eremedia.com/uploads/2015/08/19120528/unhappy-job-interview-700x4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86200"/>
            <a:ext cx="499110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79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5750" y="1333150"/>
            <a:ext cx="8858250" cy="5562600"/>
          </a:xfrm>
          <a:prstGeom prst="rect">
            <a:avLst/>
          </a:prstGeom>
        </p:spPr>
      </p:pic>
      <p:sp>
        <p:nvSpPr>
          <p:cNvPr id="6" name="TextBox 5"/>
          <p:cNvSpPr txBox="1"/>
          <p:nvPr/>
        </p:nvSpPr>
        <p:spPr>
          <a:xfrm>
            <a:off x="-228600" y="228600"/>
            <a:ext cx="9193418" cy="1077218"/>
          </a:xfrm>
          <a:prstGeom prst="rect">
            <a:avLst/>
          </a:prstGeom>
          <a:noFill/>
        </p:spPr>
        <p:txBody>
          <a:bodyPr wrap="square" rtlCol="0">
            <a:spAutoFit/>
          </a:bodyPr>
          <a:lstStyle/>
          <a:p>
            <a:pPr algn="ctr"/>
            <a:r>
              <a:rPr lang="en-US" sz="3200" b="1" dirty="0">
                <a:latin typeface="Book Antiqua" panose="02040602050305030304" pitchFamily="18" charset="0"/>
              </a:rPr>
              <a:t>Classification of Charges Docketed in 2015 by Violation Alleged</a:t>
            </a:r>
          </a:p>
        </p:txBody>
      </p:sp>
    </p:spTree>
    <p:extLst>
      <p:ext uri="{BB962C8B-B14F-4D97-AF65-F5344CB8AC3E}">
        <p14:creationId xmlns:p14="http://schemas.microsoft.com/office/powerpoint/2010/main" val="18067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1351450"/>
          </a:xfrm>
        </p:spPr>
        <p:txBody>
          <a:bodyPr>
            <a:normAutofit/>
          </a:bodyPr>
          <a:lstStyle/>
          <a:p>
            <a:pPr algn="ctr"/>
            <a:r>
              <a:rPr lang="en-US" sz="3200" b="1" dirty="0">
                <a:solidFill>
                  <a:schemeClr val="tx1"/>
                </a:solidFill>
                <a:latin typeface="Book Antiqua" panose="02040602050305030304" pitchFamily="18" charset="0"/>
              </a:rPr>
              <a:t>The Most Common Legal Malpractice Claims by Type of Alleged Error</a:t>
            </a:r>
          </a:p>
        </p:txBody>
      </p:sp>
      <p:sp>
        <p:nvSpPr>
          <p:cNvPr id="3" name="Content Placeholder 2"/>
          <p:cNvSpPr>
            <a:spLocks noGrp="1"/>
          </p:cNvSpPr>
          <p:nvPr>
            <p:ph idx="1"/>
          </p:nvPr>
        </p:nvSpPr>
        <p:spPr>
          <a:xfrm>
            <a:off x="606424" y="1470820"/>
            <a:ext cx="8232775" cy="5158579"/>
          </a:xfrm>
        </p:spPr>
        <p:txBody>
          <a:bodyPr>
            <a:normAutofit/>
          </a:bodyPr>
          <a:lstStyle/>
          <a:p>
            <a:pPr marL="571500" indent="-457200">
              <a:buFont typeface="+mj-lt"/>
              <a:buAutoNum type="arabicPeriod"/>
            </a:pPr>
            <a:r>
              <a:rPr lang="en-US" dirty="0">
                <a:solidFill>
                  <a:schemeClr val="tx1"/>
                </a:solidFill>
              </a:rPr>
              <a:t>Fail to Know/Apply Law			11.3%</a:t>
            </a:r>
          </a:p>
          <a:p>
            <a:pPr marL="571500" indent="-457200">
              <a:buFont typeface="+mj-lt"/>
              <a:buAutoNum type="arabicPeriod"/>
            </a:pPr>
            <a:r>
              <a:rPr lang="en-US" dirty="0">
                <a:solidFill>
                  <a:schemeClr val="tx1"/>
                </a:solidFill>
              </a:rPr>
              <a:t>Planning Error					8.9%</a:t>
            </a:r>
          </a:p>
          <a:p>
            <a:pPr marL="571500" indent="-457200">
              <a:buFont typeface="+mj-lt"/>
              <a:buAutoNum type="arabicPeriod"/>
            </a:pPr>
            <a:r>
              <a:rPr lang="en-US" dirty="0" err="1">
                <a:solidFill>
                  <a:schemeClr val="tx1"/>
                </a:solidFill>
              </a:rPr>
              <a:t>Inad</a:t>
            </a:r>
            <a:r>
              <a:rPr lang="en-US" dirty="0">
                <a:solidFill>
                  <a:schemeClr val="tx1"/>
                </a:solidFill>
              </a:rPr>
              <a:t> Disc/Investigation			8.8%</a:t>
            </a:r>
          </a:p>
          <a:p>
            <a:pPr marL="571500" indent="-457200">
              <a:buFont typeface="+mj-lt"/>
              <a:buAutoNum type="arabicPeriod"/>
            </a:pPr>
            <a:r>
              <a:rPr lang="en-US" dirty="0">
                <a:solidFill>
                  <a:schemeClr val="tx1"/>
                </a:solidFill>
              </a:rPr>
              <a:t>Fail to File Documents			8.6%</a:t>
            </a:r>
          </a:p>
          <a:p>
            <a:pPr marL="571500" indent="-457200">
              <a:buFont typeface="+mj-lt"/>
              <a:buAutoNum type="arabicPeriod"/>
            </a:pPr>
            <a:r>
              <a:rPr lang="en-US" dirty="0">
                <a:solidFill>
                  <a:schemeClr val="tx1"/>
                </a:solidFill>
              </a:rPr>
              <a:t>Fail to Calendar					6.7%</a:t>
            </a:r>
          </a:p>
          <a:p>
            <a:pPr marL="571500" indent="-457200">
              <a:buFont typeface="+mj-lt"/>
              <a:buAutoNum type="arabicPeriod"/>
            </a:pPr>
            <a:r>
              <a:rPr lang="en-US" dirty="0">
                <a:solidFill>
                  <a:schemeClr val="tx1"/>
                </a:solidFill>
              </a:rPr>
              <a:t>Fail to Know Deadline			6.6%</a:t>
            </a:r>
          </a:p>
          <a:p>
            <a:pPr marL="571500" indent="-457200">
              <a:buFont typeface="+mj-lt"/>
              <a:buAutoNum type="arabicPeriod"/>
            </a:pPr>
            <a:r>
              <a:rPr lang="en-US" dirty="0">
                <a:solidFill>
                  <a:schemeClr val="tx1"/>
                </a:solidFill>
              </a:rPr>
              <a:t>Procrastination 					5.9%</a:t>
            </a:r>
          </a:p>
          <a:p>
            <a:pPr marL="571500" indent="-457200">
              <a:buFont typeface="+mj-lt"/>
              <a:buAutoNum type="arabicPeriod"/>
            </a:pPr>
            <a:r>
              <a:rPr lang="en-US" dirty="0">
                <a:solidFill>
                  <a:schemeClr val="tx1"/>
                </a:solidFill>
              </a:rPr>
              <a:t>Fail to Obtain Client Consent		5.4%</a:t>
            </a:r>
          </a:p>
          <a:p>
            <a:pPr marL="571500" indent="-457200">
              <a:buFont typeface="+mj-lt"/>
              <a:buAutoNum type="arabicPeriod"/>
            </a:pPr>
            <a:r>
              <a:rPr lang="en-US" dirty="0">
                <a:solidFill>
                  <a:schemeClr val="tx1"/>
                </a:solidFill>
              </a:rPr>
              <a:t>Conflict of Interest 				5.3%</a:t>
            </a:r>
          </a:p>
          <a:p>
            <a:pPr marL="571500" indent="-457200">
              <a:buFont typeface="+mj-lt"/>
              <a:buAutoNum type="arabicPeriod"/>
            </a:pPr>
            <a:r>
              <a:rPr lang="en-US" dirty="0">
                <a:solidFill>
                  <a:schemeClr val="tx1"/>
                </a:solidFill>
              </a:rPr>
              <a:t>Fraud							5.0%</a:t>
            </a:r>
          </a:p>
          <a:p>
            <a:pPr marL="571500" indent="-457200">
              <a:buFont typeface="+mj-lt"/>
              <a:buAutoNum type="arabicPeriod"/>
            </a:pPr>
            <a:r>
              <a:rPr lang="en-US" dirty="0">
                <a:solidFill>
                  <a:schemeClr val="tx1"/>
                </a:solidFill>
              </a:rPr>
              <a:t>Fail to Follow Instructions		4.4%</a:t>
            </a:r>
          </a:p>
          <a:p>
            <a:pPr marL="571500" indent="-457200">
              <a:buFont typeface="+mj-lt"/>
              <a:buAutoNum type="arabicPeriod"/>
            </a:pPr>
            <a:r>
              <a:rPr lang="en-US" dirty="0">
                <a:solidFill>
                  <a:schemeClr val="tx1"/>
                </a:solidFill>
              </a:rPr>
              <a:t>Fail to React to Calendar 		       3.8%</a:t>
            </a:r>
          </a:p>
        </p:txBody>
      </p:sp>
      <p:sp>
        <p:nvSpPr>
          <p:cNvPr id="4" name="Footer Placeholder 3"/>
          <p:cNvSpPr>
            <a:spLocks noGrp="1"/>
          </p:cNvSpPr>
          <p:nvPr>
            <p:ph type="ftr" sz="quarter" idx="11"/>
          </p:nvPr>
        </p:nvSpPr>
        <p:spPr>
          <a:xfrm>
            <a:off x="6400800" y="1831671"/>
            <a:ext cx="2367281" cy="1981198"/>
          </a:xfrm>
        </p:spPr>
        <p:txBody>
          <a:bodyPr/>
          <a:lstStyle/>
          <a:p>
            <a:r>
              <a:rPr lang="en-US" b="1" dirty="0">
                <a:solidFill>
                  <a:schemeClr val="tx1"/>
                </a:solidFill>
              </a:rPr>
              <a:t>The U.S. figures come from the 2004-2007 and 2000-2003 Profile of Legal Malpractice Claims studies prepared by the ABA Standing Committee on Lawyers' Professional Liability. These studies include data from many insurers across many states and represent 42,076 claims. </a:t>
            </a:r>
          </a:p>
        </p:txBody>
      </p:sp>
      <p:pic>
        <p:nvPicPr>
          <p:cNvPr id="4098" name="Picture 2" descr="http://lh4.ggpht.com/-7bPe24g9u4w/T0hQ7MvPi5I/AAAAAAAAGII/Is1Iz_gE19g/messy-office-cartoon_thumb%25255B1%25255D.gif?imgmax=8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2340" y="3984234"/>
            <a:ext cx="3124200" cy="2141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51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1)">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6816"/>
            <a:ext cx="8839200" cy="1524000"/>
          </a:xfrm>
        </p:spPr>
        <p:txBody>
          <a:bodyPr>
            <a:normAutofit fontScale="90000"/>
          </a:bodyPr>
          <a:lstStyle/>
          <a:p>
            <a:r>
              <a:rPr lang="en-US" b="1" dirty="0">
                <a:solidFill>
                  <a:schemeClr val="tx1"/>
                </a:solidFill>
                <a:latin typeface="Book Antiqua" panose="02040602050305030304" pitchFamily="18" charset="0"/>
              </a:rPr>
              <a:t>        The Proactive Law Firm:</a:t>
            </a:r>
            <a:br>
              <a:rPr lang="en-US" b="1" dirty="0">
                <a:solidFill>
                  <a:schemeClr val="tx1"/>
                </a:solidFill>
                <a:latin typeface="Book Antiqua" panose="02040602050305030304" pitchFamily="18" charset="0"/>
              </a:rPr>
            </a:br>
            <a:r>
              <a:rPr lang="en-US" b="1" dirty="0">
                <a:solidFill>
                  <a:schemeClr val="tx1"/>
                </a:solidFill>
                <a:latin typeface="Book Antiqua" panose="02040602050305030304" pitchFamily="18" charset="0"/>
              </a:rPr>
              <a:t>             Checks &amp; Balances</a:t>
            </a:r>
            <a:br>
              <a:rPr lang="en-US" dirty="0">
                <a:solidFill>
                  <a:schemeClr val="tx1"/>
                </a:solidFill>
                <a:latin typeface="Book Antiqua" panose="02040602050305030304" pitchFamily="18" charset="0"/>
              </a:rPr>
            </a:br>
            <a:r>
              <a:rPr lang="en-US" dirty="0">
                <a:latin typeface="Book Antiqua" panose="02040602050305030304" pitchFamily="18" charset="0"/>
              </a:rPr>
              <a:t>__________________________________</a:t>
            </a:r>
            <a:endParaRPr lang="en-US" dirty="0">
              <a:solidFill>
                <a:schemeClr val="tx1"/>
              </a:solidFill>
              <a:latin typeface="Book Antiqua" panose="02040602050305030304" pitchFamily="18" charset="0"/>
            </a:endParaRPr>
          </a:p>
        </p:txBody>
      </p:sp>
      <p:sp>
        <p:nvSpPr>
          <p:cNvPr id="3" name="Content Placeholder 2"/>
          <p:cNvSpPr>
            <a:spLocks noGrp="1"/>
          </p:cNvSpPr>
          <p:nvPr>
            <p:ph idx="1"/>
          </p:nvPr>
        </p:nvSpPr>
        <p:spPr>
          <a:xfrm>
            <a:off x="381000" y="1676400"/>
            <a:ext cx="8587946" cy="4876800"/>
          </a:xfrm>
        </p:spPr>
        <p:txBody>
          <a:bodyPr>
            <a:normAutofit/>
          </a:bodyPr>
          <a:lstStyle/>
          <a:p>
            <a:r>
              <a:rPr lang="en-US" sz="2800" b="1" dirty="0">
                <a:solidFill>
                  <a:schemeClr val="tx1"/>
                </a:solidFill>
                <a:latin typeface="Book Antiqua" panose="02040602050305030304" pitchFamily="18" charset="0"/>
              </a:rPr>
              <a:t>1. Lawyers do not make their own calendar entries </a:t>
            </a:r>
          </a:p>
          <a:p>
            <a:r>
              <a:rPr lang="en-US" sz="2800" b="1" dirty="0">
                <a:solidFill>
                  <a:schemeClr val="tx1"/>
                </a:solidFill>
                <a:latin typeface="Book Antiqua" panose="02040602050305030304" pitchFamily="18" charset="0"/>
              </a:rPr>
              <a:t>2. Lawyers do not open their own mail</a:t>
            </a:r>
            <a:endParaRPr lang="en-US" b="1" dirty="0">
              <a:solidFill>
                <a:schemeClr val="tx1"/>
              </a:solidFill>
              <a:latin typeface="Book Antiqua" panose="02040602050305030304" pitchFamily="18" charset="0"/>
            </a:endParaRPr>
          </a:p>
          <a:p>
            <a:r>
              <a:rPr lang="en-US" sz="2800" b="1" dirty="0">
                <a:solidFill>
                  <a:schemeClr val="tx1"/>
                </a:solidFill>
                <a:latin typeface="Book Antiqua" panose="02040602050305030304" pitchFamily="18" charset="0"/>
              </a:rPr>
              <a:t>3. Weekly meetings that are prospective and retrospective</a:t>
            </a:r>
          </a:p>
          <a:p>
            <a:r>
              <a:rPr lang="en-US" sz="2800" b="1" dirty="0">
                <a:solidFill>
                  <a:schemeClr val="tx1"/>
                </a:solidFill>
                <a:latin typeface="Book Antiqua" panose="02040602050305030304" pitchFamily="18" charset="0"/>
              </a:rPr>
              <a:t>4. Administrative staff required to report case/client issues</a:t>
            </a:r>
          </a:p>
          <a:p>
            <a:r>
              <a:rPr lang="en-US" sz="2800" b="1" dirty="0">
                <a:solidFill>
                  <a:schemeClr val="tx1"/>
                </a:solidFill>
                <a:latin typeface="Book Antiqua" panose="02040602050305030304" pitchFamily="18" charset="0"/>
              </a:rPr>
              <a:t>5. Communication, communication, communication! </a:t>
            </a:r>
            <a:endParaRPr lang="en-US" sz="2400" b="1" dirty="0">
              <a:solidFill>
                <a:schemeClr val="tx1"/>
              </a:solidFill>
              <a:latin typeface="Book Antiqua" panose="02040602050305030304" pitchFamily="18" charset="0"/>
            </a:endParaRPr>
          </a:p>
          <a:p>
            <a:endParaRPr lang="en-US" dirty="0"/>
          </a:p>
        </p:txBody>
      </p:sp>
      <p:pic>
        <p:nvPicPr>
          <p:cNvPr id="6" name="Picture 5"/>
          <p:cNvPicPr>
            <a:picLocks noChangeAspect="1"/>
          </p:cNvPicPr>
          <p:nvPr/>
        </p:nvPicPr>
        <p:blipFill>
          <a:blip r:embed="rId2"/>
          <a:stretch>
            <a:fillRect/>
          </a:stretch>
        </p:blipFill>
        <p:spPr>
          <a:xfrm>
            <a:off x="5943600" y="76200"/>
            <a:ext cx="3025346" cy="1371600"/>
          </a:xfrm>
          <a:prstGeom prst="rect">
            <a:avLst/>
          </a:prstGeom>
        </p:spPr>
      </p:pic>
    </p:spTree>
    <p:extLst>
      <p:ext uri="{BB962C8B-B14F-4D97-AF65-F5344CB8AC3E}">
        <p14:creationId xmlns:p14="http://schemas.microsoft.com/office/powerpoint/2010/main" val="38299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1)">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heel(1)">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2299</TotalTime>
  <Words>230</Words>
  <Application>Microsoft Office PowerPoint</Application>
  <PresentationFormat>On-screen Show (4:3)</PresentationFormat>
  <Paragraphs>42</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 Antiqua</vt:lpstr>
      <vt:lpstr>Calibri</vt:lpstr>
      <vt:lpstr>Trebuchet MS</vt:lpstr>
      <vt:lpstr>Wingdings 3</vt:lpstr>
      <vt:lpstr>Facet</vt:lpstr>
      <vt:lpstr> Impairment Issues &amp; The ARDC: Avoiding Disciplinary Problems ____________________________________________________________________________________________________________________________ </vt:lpstr>
      <vt:lpstr>A Look at Statistics: Where do the Problems Arise? _____________________________________________________________________________________________________________________________________________________________</vt:lpstr>
      <vt:lpstr>Impact of Substance Abuse/Mental Health Issues </vt:lpstr>
      <vt:lpstr>Impairments Identified for Lawyers Disciplined in 2015,  by Practice Setting</vt:lpstr>
      <vt:lpstr>Nature of the Complaint </vt:lpstr>
      <vt:lpstr>PowerPoint Presentation</vt:lpstr>
      <vt:lpstr>The Most Common Legal Malpractice Claims by Type of Alleged Error</vt:lpstr>
      <vt:lpstr>        The Proactive Law Firm:              Checks &amp; Balances __________________________________</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Pressure: Avoiding Ethical Issues in Private Practice</dc:title>
  <dc:creator>Michaelene Weidman</dc:creator>
  <cp:lastModifiedBy>Stephanie Stewart</cp:lastModifiedBy>
  <cp:revision>42</cp:revision>
  <dcterms:created xsi:type="dcterms:W3CDTF">2016-05-13T14:48:57Z</dcterms:created>
  <dcterms:modified xsi:type="dcterms:W3CDTF">2016-08-24T14:18:55Z</dcterms:modified>
</cp:coreProperties>
</file>